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89" r:id="rId4"/>
    <p:sldId id="258" r:id="rId5"/>
    <p:sldId id="259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75" r:id="rId20"/>
  </p:sldIdLst>
  <p:sldSz cx="24384000" cy="13716000"/>
  <p:notesSz cx="6858000" cy="9144000"/>
  <p:embeddedFontLst>
    <p:embeddedFont>
      <p:font typeface="OCRB" panose="020B0609020202020204" pitchFamily="49" charset="0"/>
      <p:regular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Open Sans ExtraBold" panose="020B0906030804020204" pitchFamily="34" charset="0"/>
      <p:bold r:id="rId27"/>
      <p:italic r:id="rId28"/>
      <p:boldItalic r:id="rId29"/>
    </p:embeddedFont>
    <p:embeddedFont>
      <p:font typeface="Open Sans Light" panose="020B0306030504020204" pitchFamily="34" charset="0"/>
      <p:regular r:id="rId30"/>
      <p:italic r:id="rId31"/>
    </p:embeddedFont>
    <p:embeddedFont>
      <p:font typeface="Open Sans Semibold" panose="020B0706030804020204" pitchFamily="34" charset="0"/>
      <p:regular r:id="rId32"/>
      <p:bold r:id="rId33"/>
      <p:italic r:id="rId34"/>
      <p:boldItalic r:id="rId3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6197"/>
  </p:normalViewPr>
  <p:slideViewPr>
    <p:cSldViewPr snapToGrid="0" snapToObjects="1">
      <p:cViewPr varScale="1">
        <p:scale>
          <a:sx n="39" d="100"/>
          <a:sy n="39" d="100"/>
        </p:scale>
        <p:origin x="140" y="2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23987A6D-AD04-0FF1-0C66-3D62A8BBD97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rmAutofit/>
          </a:bodyPr>
          <a:lstStyle>
            <a:lvl1pPr marL="742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1pPr>
            <a:lvl2pPr marL="149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2pPr>
            <a:lvl3pPr marL="2254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3pPr>
            <a:lvl4pPr marL="3010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4pPr>
            <a:lvl5pPr marL="365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5pPr>
            <a:lvl7pPr marL="3657600" indent="0">
              <a:buNone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rmAutofit/>
          </a:bodyPr>
          <a:lstStyle>
            <a:lvl1pPr marL="742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1pPr>
            <a:lvl2pPr marL="149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2pPr>
            <a:lvl3pPr marL="2254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3pPr>
            <a:lvl4pPr marL="3010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4pPr>
            <a:lvl5pPr marL="365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5pPr>
            <a:lvl7pPr marL="3657600" indent="0">
              <a:buNone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1342" y="7669248"/>
            <a:ext cx="21971001" cy="1905001"/>
          </a:xfrm>
        </p:spPr>
        <p:txBody>
          <a:bodyPr/>
          <a:lstStyle/>
          <a:p>
            <a:r>
              <a:rPr lang="en-US" dirty="0"/>
              <a:t>SESSION 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6" y="3489391"/>
            <a:ext cx="21971004" cy="3917819"/>
          </a:xfrm>
        </p:spPr>
        <p:txBody>
          <a:bodyPr/>
          <a:lstStyle/>
          <a:p>
            <a:r>
              <a:rPr lang="en-US" dirty="0"/>
              <a:t>Introduction to Data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.,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declaration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B68713-E513-7559-8ECD-B4A5B2B74C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631474"/>
            <a:ext cx="19987229" cy="8212468"/>
          </a:xfrm>
        </p:spPr>
        <p:txBody>
          <a:bodyPr>
            <a:normAutofit/>
          </a:bodyPr>
          <a:lstStyle/>
          <a:p>
            <a:pPr>
              <a:tabLst>
                <a:tab pos="457200" algn="l"/>
              </a:tabLst>
              <a:defRPr/>
            </a:pPr>
            <a:r>
              <a:rPr lang="id-ID" altLang="zh-CN" dirty="0"/>
              <a:t>You </a:t>
            </a:r>
            <a:r>
              <a:rPr lang="id-ID" altLang="zh-CN" dirty="0" err="1"/>
              <a:t>also</a:t>
            </a:r>
            <a:r>
              <a:rPr lang="id-ID" altLang="zh-CN" dirty="0"/>
              <a:t> </a:t>
            </a:r>
            <a:r>
              <a:rPr lang="id-ID" altLang="zh-CN" dirty="0" err="1"/>
              <a:t>can</a:t>
            </a:r>
            <a:r>
              <a:rPr lang="id-ID" altLang="zh-CN" dirty="0"/>
              <a:t> </a:t>
            </a:r>
            <a:r>
              <a:rPr lang="id-ID" altLang="zh-CN" dirty="0" err="1"/>
              <a:t>define</a:t>
            </a:r>
            <a:r>
              <a:rPr lang="id-ID" altLang="zh-CN" dirty="0"/>
              <a:t> </a:t>
            </a:r>
            <a:r>
              <a:rPr lang="id-ID" altLang="zh-CN" dirty="0" err="1"/>
              <a:t>a</a:t>
            </a:r>
            <a:r>
              <a:rPr lang="id-ID" altLang="zh-CN" dirty="0"/>
              <a:t> </a:t>
            </a:r>
            <a:r>
              <a:rPr lang="id-ID" altLang="zh-CN" dirty="0" err="1"/>
              <a:t>structure</a:t>
            </a:r>
            <a:r>
              <a:rPr lang="id-ID" altLang="zh-CN" dirty="0"/>
              <a:t> as </a:t>
            </a:r>
            <a:r>
              <a:rPr lang="id-ID" altLang="zh-CN" dirty="0" err="1"/>
              <a:t>well</a:t>
            </a:r>
            <a:r>
              <a:rPr lang="id-ID" altLang="zh-CN" dirty="0"/>
              <a:t> as </a:t>
            </a:r>
            <a:r>
              <a:rPr lang="id-ID" altLang="zh-CN" dirty="0" err="1"/>
              <a:t>declare</a:t>
            </a:r>
            <a:r>
              <a:rPr lang="id-ID" altLang="zh-CN" dirty="0"/>
              <a:t> </a:t>
            </a:r>
            <a:r>
              <a:rPr lang="id-ID" altLang="zh-CN" dirty="0" err="1"/>
              <a:t>variables</a:t>
            </a:r>
            <a:r>
              <a:rPr lang="id-ID" altLang="zh-CN" dirty="0"/>
              <a:t>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7848CD-03E9-7F5A-CA2C-099A889D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32" y="4926625"/>
            <a:ext cx="17958336" cy="73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977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999F-D580-FC32-E102-9701C2B1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623CE-53C8-1B2D-484B-9444D48A0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2556F-B14A-1E1B-E04A-4B301B78A5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You can use operator . (dot) to access member of x.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E9628B-786D-6DC7-5811-BE37B0AEF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77" y="3714224"/>
            <a:ext cx="11152924" cy="691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5790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999F-D580-FC32-E102-9701C2B1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Nested Struct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623CE-53C8-1B2D-484B-9444D48A0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2556F-B14A-1E1B-E04A-4B301B78A5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You can have a struct as a member of another struct.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7D92DD-1915-CD3C-4B5D-491B56596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75" y="5166630"/>
            <a:ext cx="16006553" cy="716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300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999F-D580-FC32-E102-9701C2B1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623CE-53C8-1B2D-484B-9444D48A0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2556F-B14A-1E1B-E04A-4B301B78A5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data structure is an arrangement of data, either in the computer’s memory or on the disk storage.</a:t>
            </a:r>
          </a:p>
          <a:p>
            <a:r>
              <a:rPr lang="en-US" dirty="0"/>
              <a:t>Some common examples of data structures include: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Arrays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Linked lists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Queues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Stacks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Binary trees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Hash tables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9673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999F-D580-FC32-E102-9701C2B1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Data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623CE-53C8-1B2D-484B-9444D48A0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2556F-B14A-1E1B-E04A-4B301B78A5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collection of similar data elements</a:t>
            </a:r>
          </a:p>
          <a:p>
            <a:r>
              <a:rPr lang="en-US" dirty="0"/>
              <a:t>Data elements have the same data type</a:t>
            </a:r>
          </a:p>
          <a:p>
            <a:endParaRPr lang="en-US" dirty="0"/>
          </a:p>
        </p:txBody>
      </p:sp>
      <p:pic>
        <p:nvPicPr>
          <p:cNvPr id="5" name="Picture 2" descr="http://www.technoexam.com/c-language-lecture-study-notes-tutorials-material/c-images/single-d-array.PNG">
            <a:extLst>
              <a:ext uri="{FF2B5EF4-FFF2-40B4-BE49-F238E27FC236}">
                <a16:creationId xmlns:a16="http://schemas.microsoft.com/office/drawing/2014/main" id="{280322EF-F228-1F5E-FE56-DCAB3AC0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9934" y="6080760"/>
            <a:ext cx="10925659" cy="3716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541061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999F-D580-FC32-E102-9701C2B1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Data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623CE-53C8-1B2D-484B-9444D48A0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2556F-B14A-1E1B-E04A-4B301B78A5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 very dynamic data structure in which the elements can be added to or deleted from anywhere at will</a:t>
            </a:r>
          </a:p>
          <a:p>
            <a:r>
              <a:rPr lang="en-US" dirty="0"/>
              <a:t>Each element is called a node</a:t>
            </a:r>
          </a:p>
        </p:txBody>
      </p:sp>
      <p:pic>
        <p:nvPicPr>
          <p:cNvPr id="6" name="Picture 2" descr="http://1.bp.blogspot.com/-pKVI5pQF0Kw/TbpC6K7VVKI/AAAAAAAAABg/75c5742X9zE/s1600/Single_linked_list.png">
            <a:extLst>
              <a:ext uri="{FF2B5EF4-FFF2-40B4-BE49-F238E27FC236}">
                <a16:creationId xmlns:a16="http://schemas.microsoft.com/office/drawing/2014/main" id="{EFAD2A23-572B-66D6-F0F0-D900591AF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7323" y="6858000"/>
            <a:ext cx="13579060" cy="366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876485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999F-D580-FC32-E102-9701C2B1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Data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623CE-53C8-1B2D-484B-9444D48A0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2556F-B14A-1E1B-E04A-4B301B78A5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element that was inserted first is the first one to be taken out</a:t>
            </a:r>
          </a:p>
          <a:p>
            <a:r>
              <a:rPr lang="en-US" dirty="0"/>
              <a:t>The elements in a queue are added at one end called the rear and removed from the other end called the front </a:t>
            </a:r>
          </a:p>
        </p:txBody>
      </p:sp>
      <p:pic>
        <p:nvPicPr>
          <p:cNvPr id="5" name="Picture 2" descr="http://t0.gstatic.com/images?q=tbn:ANd9GcTsYuAGp_wdH2WBzSQ-0xcPs8MVMdyiDqchV-W_5CBSTmgk1uP7MF3bhCC6vw">
            <a:extLst>
              <a:ext uri="{FF2B5EF4-FFF2-40B4-BE49-F238E27FC236}">
                <a16:creationId xmlns:a16="http://schemas.microsoft.com/office/drawing/2014/main" id="{BF91606B-49A0-5D0B-392D-E7C5ACAEB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76957" y="6508858"/>
            <a:ext cx="8660673" cy="599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036518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999F-D580-FC32-E102-9701C2B1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Data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623CE-53C8-1B2D-484B-9444D48A0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2556F-B14A-1E1B-E04A-4B301B78A5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Stacks can be represented as a linear array</a:t>
            </a:r>
          </a:p>
          <a:p>
            <a:r>
              <a:rPr lang="en-US" dirty="0"/>
              <a:t>Every stack has a variable TOP associated with it</a:t>
            </a:r>
          </a:p>
          <a:p>
            <a:r>
              <a:rPr lang="en-US" dirty="0"/>
              <a:t>LIFO (Last In First Out) / FILO (First In Last Out)</a:t>
            </a:r>
          </a:p>
        </p:txBody>
      </p:sp>
      <p:pic>
        <p:nvPicPr>
          <p:cNvPr id="5" name="Picture 2" descr="http://sir.unl.edu/portal/bios/Stack-m6c5da6f8.png">
            <a:extLst>
              <a:ext uri="{FF2B5EF4-FFF2-40B4-BE49-F238E27FC236}">
                <a16:creationId xmlns:a16="http://schemas.microsoft.com/office/drawing/2014/main" id="{C500C28A-1D4B-5018-056A-9DB5EF5B9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42125" y="7013821"/>
            <a:ext cx="7402134" cy="5321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584257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999F-D580-FC32-E102-9701C2B1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Data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623CE-53C8-1B2D-484B-9444D48A0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2556F-B14A-1E1B-E04A-4B301B78A5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 data structure which is defined as a collection of elements called the nodes</a:t>
            </a:r>
          </a:p>
          <a:p>
            <a:r>
              <a:rPr lang="en-US" dirty="0"/>
              <a:t>Every node contains a left pointer, a right pointer, and a data element</a:t>
            </a:r>
          </a:p>
        </p:txBody>
      </p:sp>
      <p:pic>
        <p:nvPicPr>
          <p:cNvPr id="6" name="Picture 2" descr="http://upload.wikimedia.org/wikipedia/commons/thumb/f/f7/Binary_tree.svg/220px-Binary_tree.svg.png">
            <a:extLst>
              <a:ext uri="{FF2B5EF4-FFF2-40B4-BE49-F238E27FC236}">
                <a16:creationId xmlns:a16="http://schemas.microsoft.com/office/drawing/2014/main" id="{C4502969-CCE6-F08B-E793-44CEB87B3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2205" y="6451424"/>
            <a:ext cx="7074472" cy="5883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3404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9E6C-7730-1915-E3F2-54C4F6ECC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1E133-00BB-7A3C-1D6D-ACFBABD9D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7D1F3-A0FA-2266-3F94-5562A6F7F9B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S. Sridhar. 2015. Design and Analysis of Algorithms. Oxford University Press. New Delhi. ISBN: 9780198093695. Chapter 5</a:t>
            </a:r>
          </a:p>
          <a:p>
            <a:r>
              <a:rPr lang="en-US" dirty="0"/>
              <a:t>Reema </a:t>
            </a:r>
            <a:r>
              <a:rPr lang="en-US" dirty="0" err="1"/>
              <a:t>Thareja</a:t>
            </a:r>
            <a:r>
              <a:rPr lang="en-US" dirty="0"/>
              <a:t>. 2014. Data structures using C. Oxford University Press. New Delhi. ISBN:9780198099307. Chapter 1, 2, 3, &amp; 5</a:t>
            </a:r>
          </a:p>
          <a:p>
            <a:r>
              <a:rPr lang="en-US" dirty="0"/>
              <a:t>Arrays in C/C++ Programming, http://</a:t>
            </a:r>
            <a:r>
              <a:rPr lang="en-US" dirty="0" err="1"/>
              <a:t>www.mycplus.com</a:t>
            </a:r>
            <a:r>
              <a:rPr lang="en-US" dirty="0"/>
              <a:t>/tutorials/data-structures/arrays-c-</a:t>
            </a:r>
            <a:r>
              <a:rPr lang="en-US" dirty="0" err="1"/>
              <a:t>cpp</a:t>
            </a:r>
            <a:r>
              <a:rPr lang="en-US" dirty="0"/>
              <a:t>-programming</a:t>
            </a:r>
          </a:p>
          <a:p>
            <a:r>
              <a:rPr lang="en-US" dirty="0"/>
              <a:t>Structures In C, http://</a:t>
            </a:r>
            <a:r>
              <a:rPr lang="en-US" dirty="0" err="1"/>
              <a:t>www.asic-world.com</a:t>
            </a:r>
            <a:r>
              <a:rPr lang="en-US" dirty="0"/>
              <a:t>/scripting/</a:t>
            </a:r>
            <a:r>
              <a:rPr lang="en-US" dirty="0" err="1"/>
              <a:t>structs_c.html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096690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913-EE39-C321-5882-05A506D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D373-5BC5-C51D-92C2-C090C3857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Session 02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26B6-A02E-F758-7A2B-554FFF354A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04000" indent="-50400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learning outcomes associated with this topic: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1: Explain the concept of data structures and its usage in Computer Science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3C63-3652-9F12-6F77-766BFDA63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9D62-1CA3-0884-DA56-1F563661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29316-3337-82DE-9FC2-A4C9596D6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Session 02</a:t>
            </a:r>
          </a:p>
          <a:p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038963-477D-65EB-186A-68859151605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04000" indent="-50400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the end of this session, students will be able to: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 the concept of Abstract Data Type and Data Structure</a:t>
            </a:r>
          </a:p>
          <a:p>
            <a:pPr marL="504000" indent="-504000"/>
            <a:r>
              <a:rPr lang="en-ID" dirty="0"/>
              <a:t>Explain the types of Data Structures (Array, Linked List, Stack, Queue, Binary Trees)</a:t>
            </a:r>
          </a:p>
          <a:p>
            <a:pPr marL="504000" indent="-504000"/>
            <a:r>
              <a:rPr lang="en-ID" dirty="0"/>
              <a:t>Apply the Struct concept using C</a:t>
            </a: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4444301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66E5-1DB7-84E4-67E9-18F71B33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DFB5B-CA62-5EB5-491E-BAED39A037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Session 02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AEFF5-7353-7FAB-51D0-FDFDF436861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Abstract Data Type</a:t>
            </a:r>
          </a:p>
          <a:p>
            <a:pPr marL="504000" indent="-504000"/>
            <a:r>
              <a:rPr lang="en-AU" dirty="0"/>
              <a:t>Struct</a:t>
            </a:r>
          </a:p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Nested Struct</a:t>
            </a:r>
          </a:p>
          <a:p>
            <a:pPr marL="504000" indent="-504000"/>
            <a:r>
              <a:rPr lang="en-AU" dirty="0"/>
              <a:t>Data Structures</a:t>
            </a:r>
          </a:p>
          <a:p>
            <a:pPr marL="504000" indent="-504000"/>
            <a:r>
              <a:rPr lang="en-AU" dirty="0"/>
              <a:t>Type of Data Structures</a:t>
            </a:r>
            <a:endParaRPr lang="en-AU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1341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Abstract data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altLang="zh-CN" b="1" dirty="0"/>
              <a:t>Data Type</a:t>
            </a:r>
            <a:r>
              <a:rPr lang="en-US" altLang="zh-CN" dirty="0"/>
              <a:t> is a collection of objects and a set of operations that act on those objects.</a:t>
            </a:r>
          </a:p>
          <a:p>
            <a:r>
              <a:rPr lang="en-US" altLang="zh-CN" dirty="0"/>
              <a:t>For example, the data type </a:t>
            </a:r>
            <a:r>
              <a:rPr lang="id-ID" altLang="zh-CN" b="1" dirty="0"/>
              <a:t>int</a:t>
            </a:r>
            <a:r>
              <a:rPr lang="en-US" altLang="zh-CN" dirty="0"/>
              <a:t> consists of:</a:t>
            </a:r>
          </a:p>
          <a:p>
            <a:pPr marL="1849787" lvl="1" indent="-571500">
              <a:buFont typeface="Wingdings" pitchFamily="2" charset="2"/>
              <a:buChar char="Ø"/>
            </a:pPr>
            <a:r>
              <a:rPr lang="en-US" altLang="zh-CN" dirty="0"/>
              <a:t>Objects	: 0, 1, -1, 2, -2, </a:t>
            </a:r>
            <a:r>
              <a:rPr lang="en-US" altLang="zh-CN" dirty="0" err="1"/>
              <a:t>etc</a:t>
            </a:r>
            <a:endParaRPr lang="en-US" altLang="zh-CN" dirty="0"/>
          </a:p>
          <a:p>
            <a:pPr marL="1849787" lvl="1" indent="-571500">
              <a:buFont typeface="Wingdings" pitchFamily="2" charset="2"/>
              <a:buChar char="Ø"/>
            </a:pPr>
            <a:r>
              <a:rPr lang="en-US" altLang="zh-CN" dirty="0"/>
              <a:t>Operations	: +, -, *, /, %, </a:t>
            </a:r>
            <a:r>
              <a:rPr lang="en-US" altLang="zh-CN" dirty="0" err="1"/>
              <a:t>etc</a:t>
            </a:r>
            <a:endParaRPr lang="en-US" altLang="zh-CN" dirty="0"/>
          </a:p>
          <a:p>
            <a:r>
              <a:rPr lang="en-US" altLang="zh-CN" dirty="0"/>
              <a:t>Example of </a:t>
            </a:r>
            <a:r>
              <a:rPr lang="en-US" altLang="zh-CN" i="1" dirty="0"/>
              <a:t>predefined data types</a:t>
            </a:r>
            <a:r>
              <a:rPr lang="en-US" altLang="zh-CN" dirty="0"/>
              <a:t> are </a:t>
            </a:r>
            <a:r>
              <a:rPr lang="id-ID" altLang="zh-CN" dirty="0"/>
              <a:t>int</a:t>
            </a:r>
            <a:r>
              <a:rPr lang="en-US" altLang="zh-CN" dirty="0"/>
              <a:t>, char, float.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6066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Abstract data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altLang="zh-CN" sz="4400" b="1" dirty="0">
                <a:solidFill>
                  <a:srgbClr val="0081BD"/>
                </a:solidFill>
              </a:rPr>
              <a:t>Abstract Data Type (ADT) </a:t>
            </a:r>
            <a:r>
              <a:rPr lang="en-US" altLang="zh-CN" sz="4400" dirty="0"/>
              <a:t>is an example of user-defined data types. </a:t>
            </a:r>
            <a:endParaRPr lang="en-US" altLang="zh-CN" sz="4400" b="1" dirty="0"/>
          </a:p>
          <a:p>
            <a:r>
              <a:rPr lang="en-US" altLang="zh-CN" sz="4400" b="1" dirty="0">
                <a:solidFill>
                  <a:srgbClr val="0081BD"/>
                </a:solidFill>
              </a:rPr>
              <a:t>ADT</a:t>
            </a:r>
            <a:r>
              <a:rPr lang="en-US" altLang="zh-CN" sz="4400" b="1" dirty="0"/>
              <a:t> </a:t>
            </a:r>
            <a:r>
              <a:rPr lang="en-US" altLang="zh-CN" sz="4400" dirty="0"/>
              <a:t>is a collection of objects and a set of operations that act on those objects.</a:t>
            </a:r>
          </a:p>
          <a:p>
            <a:r>
              <a:rPr lang="en-US" altLang="zh-CN" sz="4400" dirty="0"/>
              <a:t>C/C++ has a concept called </a:t>
            </a:r>
            <a:r>
              <a:rPr lang="en-US" altLang="zh-CN" sz="4400" b="1" dirty="0">
                <a:solidFill>
                  <a:srgbClr val="0081BD"/>
                </a:solidFill>
              </a:rPr>
              <a:t>class</a:t>
            </a:r>
            <a:r>
              <a:rPr lang="en-US" altLang="zh-CN" sz="4400" dirty="0"/>
              <a:t> and </a:t>
            </a:r>
            <a:r>
              <a:rPr lang="id-ID" altLang="zh-CN" sz="4400" b="1" dirty="0" err="1">
                <a:solidFill>
                  <a:srgbClr val="0081BD"/>
                </a:solidFill>
              </a:rPr>
              <a:t>struct</a:t>
            </a:r>
            <a:r>
              <a:rPr lang="en-US" altLang="zh-CN" sz="4400" dirty="0"/>
              <a:t> which assist the programmer in implementing abstract data type.</a:t>
            </a:r>
          </a:p>
          <a:p>
            <a:r>
              <a:rPr lang="en-US" altLang="zh-CN" sz="4400" dirty="0"/>
              <a:t>The implementation view of an ADT is called a </a:t>
            </a:r>
            <a:r>
              <a:rPr lang="en-US" altLang="zh-CN" sz="4400" b="1" dirty="0">
                <a:solidFill>
                  <a:srgbClr val="0081BD"/>
                </a:solidFill>
              </a:rPr>
              <a:t>data structure.</a:t>
            </a:r>
          </a:p>
          <a:p>
            <a:endParaRPr lang="en-US" altLang="zh-CN" sz="4400" dirty="0"/>
          </a:p>
          <a:p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250279322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algn="just">
              <a:buFontTx/>
              <a:buChar char="•"/>
            </a:pPr>
            <a:r>
              <a:rPr lang="en-US" altLang="zh-CN" sz="4400" b="1" dirty="0">
                <a:solidFill>
                  <a:srgbClr val="0081BD"/>
                </a:solidFill>
              </a:rPr>
              <a:t>Structure</a:t>
            </a:r>
            <a:r>
              <a:rPr lang="en-US" altLang="zh-CN" sz="4400" dirty="0"/>
              <a:t> is basically a user-defined data type that can store related information (even of different data types) together, while an array can store only entities of same data types.</a:t>
            </a:r>
          </a:p>
          <a:p>
            <a:pPr algn="just">
              <a:buFontTx/>
              <a:buChar char="•"/>
            </a:pPr>
            <a:endParaRPr lang="en-US" altLang="zh-CN" sz="4400" dirty="0"/>
          </a:p>
          <a:p>
            <a:pPr algn="just">
              <a:buFontTx/>
              <a:buChar char="•"/>
            </a:pPr>
            <a:r>
              <a:rPr lang="en-US" altLang="zh-CN" sz="4400" dirty="0"/>
              <a:t>It is a collection of variables under a </a:t>
            </a:r>
            <a:r>
              <a:rPr lang="en-US" altLang="zh-CN" sz="4400" b="1" dirty="0">
                <a:solidFill>
                  <a:srgbClr val="0081BD"/>
                </a:solidFill>
              </a:rPr>
              <a:t>single</a:t>
            </a:r>
            <a:r>
              <a:rPr lang="en-US" altLang="zh-CN" sz="4400" dirty="0">
                <a:solidFill>
                  <a:srgbClr val="0081BD"/>
                </a:solidFill>
              </a:rPr>
              <a:t> </a:t>
            </a:r>
            <a:r>
              <a:rPr lang="en-US" altLang="zh-CN" sz="4400" b="1" dirty="0">
                <a:solidFill>
                  <a:srgbClr val="0081BD"/>
                </a:solidFill>
              </a:rPr>
              <a:t>name</a:t>
            </a:r>
            <a:r>
              <a:rPr lang="en-US" altLang="zh-CN" sz="4400" dirty="0"/>
              <a:t>.</a:t>
            </a:r>
          </a:p>
          <a:p>
            <a:pPr algn="just">
              <a:buFontTx/>
              <a:buChar char="•"/>
            </a:pPr>
            <a:endParaRPr lang="en-US" altLang="zh-CN" sz="4400" dirty="0"/>
          </a:p>
          <a:p>
            <a:pPr algn="just">
              <a:buFontTx/>
              <a:buChar char="•"/>
            </a:pPr>
            <a:r>
              <a:rPr lang="en-US" altLang="zh-CN" sz="4400" dirty="0"/>
              <a:t>The variables within a structure are of </a:t>
            </a:r>
            <a:r>
              <a:rPr lang="en-US" altLang="zh-CN" sz="4400" b="1" dirty="0">
                <a:solidFill>
                  <a:srgbClr val="0081BD"/>
                </a:solidFill>
              </a:rPr>
              <a:t>different data</a:t>
            </a:r>
            <a:r>
              <a:rPr lang="en-US" altLang="zh-CN" sz="4400" b="1" dirty="0"/>
              <a:t> </a:t>
            </a:r>
            <a:r>
              <a:rPr lang="en-US" altLang="zh-CN" sz="4400" b="1" dirty="0">
                <a:solidFill>
                  <a:srgbClr val="0081BD"/>
                </a:solidFill>
              </a:rPr>
              <a:t>types</a:t>
            </a:r>
            <a:r>
              <a:rPr lang="en-US" altLang="zh-CN" sz="4400" b="1" dirty="0"/>
              <a:t> </a:t>
            </a:r>
            <a:r>
              <a:rPr lang="en-US" altLang="zh-CN" sz="4400" dirty="0"/>
              <a:t>and each has a name that is used to select it from the structure.</a:t>
            </a:r>
          </a:p>
        </p:txBody>
      </p:sp>
    </p:spTree>
    <p:extLst>
      <p:ext uri="{BB962C8B-B14F-4D97-AF65-F5344CB8AC3E}">
        <p14:creationId xmlns:p14="http://schemas.microsoft.com/office/powerpoint/2010/main" val="109819279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declaration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EA0F690F-A961-5212-AC6B-A8DE8FC2737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820232" y="3540765"/>
            <a:ext cx="18743536" cy="873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98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declaration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B68713-E513-7559-8ECD-B4A5B2B74C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683726"/>
            <a:ext cx="12410772" cy="8160216"/>
          </a:xfrm>
        </p:spPr>
        <p:txBody>
          <a:bodyPr>
            <a:normAutofit/>
          </a:bodyPr>
          <a:lstStyle/>
          <a:p>
            <a:pPr>
              <a:tabLst>
                <a:tab pos="457200" algn="l"/>
              </a:tabLst>
              <a:defRPr/>
            </a:pPr>
            <a:r>
              <a:rPr lang="id-ID" altLang="zh-CN" sz="4400" dirty="0"/>
              <a:t>The </a:t>
            </a:r>
            <a:r>
              <a:rPr lang="id-ID" altLang="zh-CN" sz="4400" dirty="0" err="1"/>
              <a:t>code</a:t>
            </a:r>
            <a:r>
              <a:rPr lang="id-ID" altLang="zh-CN" sz="4400" dirty="0"/>
              <a:t> </a:t>
            </a:r>
            <a:r>
              <a:rPr lang="id-ID" altLang="zh-CN" sz="4400" dirty="0" err="1"/>
              <a:t>here</a:t>
            </a:r>
            <a:r>
              <a:rPr lang="id-ID" altLang="zh-CN" sz="4400" dirty="0"/>
              <a:t> </a:t>
            </a:r>
            <a:r>
              <a:rPr lang="id-ID" altLang="zh-CN" sz="4400" dirty="0" err="1"/>
              <a:t>define</a:t>
            </a:r>
            <a:r>
              <a:rPr lang="en-US" altLang="zh-CN" sz="4400" dirty="0"/>
              <a:t>s</a:t>
            </a:r>
            <a:r>
              <a:rPr lang="id-ID" altLang="zh-CN" sz="4400" dirty="0"/>
              <a:t> </a:t>
            </a:r>
            <a:r>
              <a:rPr lang="id-ID" altLang="zh-CN" sz="4400" dirty="0" err="1"/>
              <a:t>a</a:t>
            </a:r>
            <a:r>
              <a:rPr lang="id-ID" altLang="zh-CN" sz="4400" dirty="0"/>
              <a:t> </a:t>
            </a:r>
            <a:r>
              <a:rPr lang="id-ID" altLang="zh-CN" sz="4400" dirty="0" err="1"/>
              <a:t>structure</a:t>
            </a:r>
            <a:r>
              <a:rPr lang="id-ID" altLang="zh-CN" sz="4400" dirty="0"/>
              <a:t> </a:t>
            </a:r>
            <a:r>
              <a:rPr lang="id-ID" altLang="zh-CN" sz="4400" dirty="0" err="1"/>
              <a:t>named</a:t>
            </a:r>
            <a:r>
              <a:rPr lang="id-ID" altLang="zh-CN" sz="4400" dirty="0"/>
              <a:t> </a:t>
            </a:r>
            <a:r>
              <a:rPr lang="id-ID" altLang="zh-CN" sz="4400" dirty="0" err="1"/>
              <a:t>tdata</a:t>
            </a:r>
            <a:r>
              <a:rPr lang="id-ID" altLang="zh-CN" sz="4400" dirty="0"/>
              <a:t> </a:t>
            </a:r>
            <a:r>
              <a:rPr lang="id-ID" altLang="zh-CN" sz="4400" dirty="0" err="1"/>
              <a:t>which</a:t>
            </a:r>
            <a:r>
              <a:rPr lang="id-ID" altLang="zh-CN" sz="4400" dirty="0"/>
              <a:t> has </a:t>
            </a:r>
            <a:r>
              <a:rPr lang="id-ID" altLang="zh-CN" sz="4400" dirty="0" err="1"/>
              <a:t>three</a:t>
            </a:r>
            <a:r>
              <a:rPr lang="id-ID" altLang="zh-CN" sz="4400" dirty="0"/>
              <a:t> </a:t>
            </a:r>
            <a:r>
              <a:rPr lang="id-ID" altLang="zh-CN" sz="4400" dirty="0" err="1"/>
              <a:t>members</a:t>
            </a:r>
            <a:r>
              <a:rPr lang="id-ID" altLang="zh-CN" sz="4400" dirty="0"/>
              <a:t>: </a:t>
            </a:r>
            <a:r>
              <a:rPr lang="id-ID" altLang="zh-CN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id-ID" altLang="zh-CN" sz="4400" dirty="0"/>
              <a:t> (int), </a:t>
            </a:r>
            <a:r>
              <a:rPr lang="id-ID" altLang="zh-CN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id-ID" altLang="zh-CN" sz="4400" dirty="0"/>
              <a:t> (</a:t>
            </a:r>
            <a:r>
              <a:rPr lang="id-ID" altLang="zh-CN" sz="4400" dirty="0" err="1"/>
              <a:t>char</a:t>
            </a:r>
            <a:r>
              <a:rPr lang="id-ID" altLang="zh-CN" sz="4400" dirty="0"/>
              <a:t>[]) </a:t>
            </a:r>
            <a:r>
              <a:rPr lang="id-ID" altLang="zh-CN" sz="4400" dirty="0" err="1"/>
              <a:t>and</a:t>
            </a:r>
            <a:r>
              <a:rPr lang="id-ID" altLang="zh-CN" sz="4400" dirty="0"/>
              <a:t> </a:t>
            </a:r>
            <a:r>
              <a:rPr lang="id-ID" altLang="zh-CN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r>
              <a:rPr lang="id-ID" altLang="zh-CN" sz="4400" dirty="0"/>
              <a:t> (</a:t>
            </a:r>
            <a:r>
              <a:rPr lang="id-ID" altLang="zh-CN" sz="4400" dirty="0" err="1"/>
              <a:t>float</a:t>
            </a:r>
            <a:r>
              <a:rPr lang="id-ID" altLang="zh-CN" sz="4400" dirty="0"/>
              <a:t>).</a:t>
            </a:r>
          </a:p>
          <a:p>
            <a:pPr>
              <a:tabLst>
                <a:tab pos="457200" algn="l"/>
              </a:tabLst>
              <a:defRPr/>
            </a:pPr>
            <a:r>
              <a:rPr lang="id-ID" altLang="zh-CN" sz="4400" dirty="0" err="1"/>
              <a:t>Creating</a:t>
            </a:r>
            <a:r>
              <a:rPr lang="id-ID" altLang="zh-CN" sz="4400" dirty="0"/>
              <a:t> </a:t>
            </a:r>
            <a:r>
              <a:rPr lang="id-ID" altLang="zh-CN" sz="4400" dirty="0" err="1"/>
              <a:t>a</a:t>
            </a:r>
            <a:r>
              <a:rPr lang="id-ID" altLang="zh-CN" sz="4400" dirty="0"/>
              <a:t> </a:t>
            </a:r>
            <a:r>
              <a:rPr lang="id-ID" altLang="zh-CN" sz="4400" dirty="0" err="1"/>
              <a:t>variable</a:t>
            </a:r>
            <a:r>
              <a:rPr lang="id-ID" altLang="zh-CN" sz="4400" dirty="0"/>
              <a:t> </a:t>
            </a:r>
            <a:r>
              <a:rPr lang="id-ID" altLang="zh-CN" sz="4400" dirty="0" err="1"/>
              <a:t>of</a:t>
            </a:r>
            <a:r>
              <a:rPr lang="id-ID" altLang="zh-CN" sz="4400" dirty="0"/>
              <a:t> </a:t>
            </a:r>
            <a:r>
              <a:rPr lang="id-ID" altLang="zh-CN" sz="4400" dirty="0" err="1"/>
              <a:t>structure</a:t>
            </a:r>
            <a:r>
              <a:rPr lang="id-ID" altLang="zh-CN" sz="4400" dirty="0"/>
              <a:t> </a:t>
            </a:r>
            <a:r>
              <a:rPr lang="id-ID" altLang="zh-CN" sz="4400" dirty="0" err="1"/>
              <a:t>is</a:t>
            </a:r>
            <a:r>
              <a:rPr lang="id-ID" altLang="zh-CN" sz="4400" dirty="0"/>
              <a:t> </a:t>
            </a:r>
            <a:r>
              <a:rPr lang="id-ID" altLang="zh-CN" sz="4400" dirty="0" err="1"/>
              <a:t>similar</a:t>
            </a:r>
            <a:r>
              <a:rPr lang="id-ID" altLang="zh-CN" sz="4400" dirty="0"/>
              <a:t> </a:t>
            </a:r>
            <a:r>
              <a:rPr lang="id-ID" altLang="zh-CN" sz="4400" dirty="0" err="1"/>
              <a:t>to</a:t>
            </a:r>
            <a:r>
              <a:rPr lang="id-ID" altLang="zh-CN" sz="4400" dirty="0"/>
              <a:t> </a:t>
            </a:r>
            <a:r>
              <a:rPr lang="id-ID" altLang="zh-CN" sz="4400" dirty="0" err="1"/>
              <a:t>create</a:t>
            </a:r>
            <a:r>
              <a:rPr lang="id-ID" altLang="zh-CN" sz="4400" dirty="0"/>
              <a:t> </a:t>
            </a:r>
            <a:r>
              <a:rPr lang="id-ID" altLang="zh-CN" sz="4400" dirty="0" err="1"/>
              <a:t>a</a:t>
            </a:r>
            <a:r>
              <a:rPr lang="id-ID" altLang="zh-CN" sz="4400" dirty="0"/>
              <a:t> </a:t>
            </a:r>
            <a:r>
              <a:rPr lang="id-ID" altLang="zh-CN" sz="4400" dirty="0" err="1"/>
              <a:t>variable</a:t>
            </a:r>
            <a:r>
              <a:rPr lang="id-ID" altLang="zh-CN" sz="4400" dirty="0"/>
              <a:t> </a:t>
            </a:r>
            <a:r>
              <a:rPr lang="id-ID" altLang="zh-CN" sz="4400" dirty="0" err="1"/>
              <a:t>of</a:t>
            </a:r>
            <a:r>
              <a:rPr lang="id-ID" altLang="zh-CN" sz="4400" dirty="0"/>
              <a:t> </a:t>
            </a:r>
            <a:r>
              <a:rPr lang="id-ID" altLang="zh-CN" sz="4400" dirty="0" err="1"/>
              <a:t>primitive</a:t>
            </a:r>
            <a:r>
              <a:rPr lang="id-ID" altLang="zh-CN" sz="4400" dirty="0"/>
              <a:t> data </a:t>
            </a:r>
            <a:r>
              <a:rPr lang="id-ID" altLang="zh-CN" sz="4400" dirty="0" err="1"/>
              <a:t>type</a:t>
            </a:r>
            <a:r>
              <a:rPr lang="id-ID" altLang="zh-CN" sz="4400" dirty="0"/>
              <a:t>.</a:t>
            </a:r>
          </a:p>
          <a:p>
            <a:pPr lvl="1">
              <a:buNone/>
              <a:tabLst>
                <a:tab pos="457200" algn="l"/>
              </a:tabLst>
              <a:defRPr/>
            </a:pPr>
            <a:r>
              <a:rPr lang="id-ID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tdata</a:t>
            </a:r>
            <a:r>
              <a:rPr lang="id-ID" altLang="zh-C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x;// </a:t>
            </a:r>
            <a:r>
              <a:rPr lang="id-ID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id-ID" altLang="zh-C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d-ID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id-ID" altLang="zh-C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d-ID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id-ID" altLang="zh-C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d-ID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tdata</a:t>
            </a:r>
            <a:endParaRPr lang="id-ID" altLang="zh-CN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None/>
              <a:tabLst>
                <a:tab pos="457200" algn="l"/>
              </a:tabLst>
              <a:defRPr/>
            </a:pPr>
            <a:r>
              <a:rPr lang="id-ID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tdata</a:t>
            </a:r>
            <a:r>
              <a:rPr lang="id-ID" altLang="zh-C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d-ID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id-ID" altLang="zh-C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[100];// </a:t>
            </a:r>
            <a:r>
              <a:rPr lang="id-ID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</a:t>
            </a:r>
            <a:r>
              <a:rPr lang="id-ID" altLang="zh-C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d-ID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id-ID" altLang="zh-C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d-ID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id-ID" altLang="zh-C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d-ID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tdata</a:t>
            </a:r>
            <a:endParaRPr lang="id-ID" altLang="zh-CN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F4CEFB-3902-34BC-1A36-66E6C7E2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503" y="3683726"/>
            <a:ext cx="8771061" cy="432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0473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152</TotalTime>
  <Words>726</Words>
  <Application>Microsoft Office PowerPoint</Application>
  <PresentationFormat>Custom</PresentationFormat>
  <Paragraphs>95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OCRB</vt:lpstr>
      <vt:lpstr>Open Sans Light</vt:lpstr>
      <vt:lpstr>Open Sans ExtraBold</vt:lpstr>
      <vt:lpstr>Wingdings</vt:lpstr>
      <vt:lpstr>Open Sans Semibold</vt:lpstr>
      <vt:lpstr>Courier New</vt:lpstr>
      <vt:lpstr>Open Sans</vt:lpstr>
      <vt:lpstr>Arial</vt:lpstr>
      <vt:lpstr>21_BasicWhite</vt:lpstr>
      <vt:lpstr>Introduction to Data Structure</vt:lpstr>
      <vt:lpstr>LEARNING OUTCOMES</vt:lpstr>
      <vt:lpstr>LEARNING Objectives</vt:lpstr>
      <vt:lpstr>SUBTOPICS</vt:lpstr>
      <vt:lpstr>Abstract data type</vt:lpstr>
      <vt:lpstr>Abstract data type</vt:lpstr>
      <vt:lpstr>struct</vt:lpstr>
      <vt:lpstr>struct</vt:lpstr>
      <vt:lpstr>struct</vt:lpstr>
      <vt:lpstr>struct</vt:lpstr>
      <vt:lpstr>Struct</vt:lpstr>
      <vt:lpstr>Nested Struct</vt:lpstr>
      <vt:lpstr>Data structure</vt:lpstr>
      <vt:lpstr>Types of Data structure</vt:lpstr>
      <vt:lpstr>Types of Data structure</vt:lpstr>
      <vt:lpstr>Types of Data structure</vt:lpstr>
      <vt:lpstr>Types of Data structure</vt:lpstr>
      <vt:lpstr>Types of Data structure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LUCKY</dc:creator>
  <cp:lastModifiedBy>Henry Lucky</cp:lastModifiedBy>
  <cp:revision>9</cp:revision>
  <dcterms:created xsi:type="dcterms:W3CDTF">2023-11-17T02:51:40Z</dcterms:created>
  <dcterms:modified xsi:type="dcterms:W3CDTF">2024-12-06T07:27:32Z</dcterms:modified>
</cp:coreProperties>
</file>